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3" r:id="rId3"/>
    <p:sldId id="274" r:id="rId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BCE0"/>
    <a:srgbClr val="0061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395178887629851E-2"/>
          <c:y val="0"/>
          <c:w val="0.97520964222474027"/>
          <c:h val="0.8153842981420691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circle"/>
            <c:size val="8"/>
          </c:marker>
          <c:dPt>
            <c:idx val="1"/>
            <c:marker>
              <c:symbol val="circle"/>
              <c:size val="10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714-420E-B236-C82B0B5904B9}"/>
              </c:ext>
            </c:extLst>
          </c:dPt>
          <c:dPt>
            <c:idx val="2"/>
            <c:marker>
              <c:symbol val="circle"/>
              <c:size val="12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7714-420E-B236-C82B0B5904B9}"/>
              </c:ext>
            </c:extLst>
          </c:dPt>
          <c:dPt>
            <c:idx val="3"/>
            <c:marker>
              <c:symbol val="circle"/>
              <c:size val="15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714-420E-B236-C82B0B5904B9}"/>
              </c:ext>
            </c:extLst>
          </c:dPt>
          <c:dPt>
            <c:idx val="4"/>
            <c:marker>
              <c:symbol val="circle"/>
              <c:size val="17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714-420E-B236-C82B0B5904B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79,8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714-420E-B236-C82B0B5904B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84,5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714-420E-B236-C82B0B5904B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88,8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714-420E-B236-C82B0B5904B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94,5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714-420E-B236-C82B0B5904B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101,6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714-420E-B236-C82B0B590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79.760896700000004</c:v>
                </c:pt>
                <c:pt idx="1">
                  <c:v>84.542773400000002</c:v>
                </c:pt>
                <c:pt idx="2">
                  <c:v>88.833545200000003</c:v>
                </c:pt>
                <c:pt idx="3">
                  <c:v>94.504301999999996</c:v>
                </c:pt>
                <c:pt idx="4">
                  <c:v>101.5773389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714-420E-B236-C82B0B590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15136"/>
        <c:axId val="36741504"/>
      </c:lineChart>
      <c:catAx>
        <c:axId val="3671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ru-RU"/>
          </a:p>
        </c:txPr>
        <c:crossAx val="36741504"/>
        <c:crosses val="autoZero"/>
        <c:auto val="1"/>
        <c:lblAlgn val="ctr"/>
        <c:lblOffset val="100"/>
        <c:noMultiLvlLbl val="0"/>
      </c:catAx>
      <c:valAx>
        <c:axId val="36741504"/>
        <c:scaling>
          <c:orientation val="minMax"/>
          <c:max val="120"/>
          <c:min val="70"/>
        </c:scaling>
        <c:delete val="1"/>
        <c:axPos val="l"/>
        <c:majorGridlines>
          <c:spPr>
            <a:ln>
              <a:noFill/>
            </a:ln>
          </c:spPr>
        </c:majorGridlines>
        <c:numFmt formatCode="0.0" sourceLinked="1"/>
        <c:majorTickMark val="none"/>
        <c:minorTickMark val="none"/>
        <c:tickLblPos val="none"/>
        <c:crossAx val="36715136"/>
        <c:crosses val="autoZero"/>
        <c:crossBetween val="between"/>
        <c:majorUnit val="10"/>
      </c:valAx>
      <c:spPr>
        <a:ln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0"/>
      <c:rotY val="320"/>
      <c:depthPercent val="9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933385409914569"/>
          <c:y val="0.13136287680622041"/>
          <c:w val="0.67036797329939768"/>
          <c:h val="0.725205234603422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Стоимость ЖКУ на 1 кв. м в месяц</c:v>
                </c:pt>
              </c:strCache>
            </c:strRef>
          </c:tx>
          <c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explosion val="12"/>
          <c:dPt>
            <c:idx val="0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solidFill>
                  <a:srgbClr val="FF0000"/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5C4-452D-B217-6E727D2D0218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solidFill>
                  <a:srgbClr val="009999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5C4-452D-B217-6E727D2D0218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solidFill>
                  <a:srgbClr val="FFFF00"/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5C4-452D-B217-6E727D2D0218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>
                <a:innerShdw blurRad="63500" dist="50800" dir="13500000">
                  <a:prstClr val="black">
                    <a:alpha val="45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5C4-452D-B217-6E727D2D0218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D5C4-452D-B217-6E727D2D0218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D5C4-452D-B217-6E727D2D0218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D5C4-452D-B217-6E727D2D0218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D5C4-452D-B217-6E727D2D0218}"/>
              </c:ext>
            </c:extLst>
          </c:dPt>
          <c:dLbls>
            <c:dLbl>
              <c:idx val="7"/>
              <c:layout>
                <c:manualLayout>
                  <c:x val="5.3964247067881228E-2"/>
                  <c:y val="5.1061931045887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5C4-452D-B217-6E727D2D021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Содержание жилья</c:v>
                </c:pt>
                <c:pt idx="1">
                  <c:v>Холодное водоснабжение</c:v>
                </c:pt>
                <c:pt idx="2">
                  <c:v>Водоотведение</c:v>
                </c:pt>
                <c:pt idx="3">
                  <c:v>Горячее водоснабжение</c:v>
                </c:pt>
                <c:pt idx="4">
                  <c:v>Отопление</c:v>
                </c:pt>
                <c:pt idx="5">
                  <c:v>Электроснабжение</c:v>
                </c:pt>
                <c:pt idx="6">
                  <c:v>Газоснабжение</c:v>
                </c:pt>
                <c:pt idx="7">
                  <c:v>Обращение с твердыми коммунальными отходами</c:v>
                </c:pt>
              </c:strCache>
            </c:strRef>
          </c:cat>
          <c:val>
            <c:numRef>
              <c:f>Лист1!$B$2:$B$9</c:f>
              <c:numCache>
                <c:formatCode>0.00</c:formatCode>
                <c:ptCount val="8"/>
                <c:pt idx="0">
                  <c:v>27.9</c:v>
                </c:pt>
                <c:pt idx="1">
                  <c:v>3.7</c:v>
                </c:pt>
                <c:pt idx="2">
                  <c:v>3.7</c:v>
                </c:pt>
                <c:pt idx="3">
                  <c:v>8.1999999999999993</c:v>
                </c:pt>
                <c:pt idx="4">
                  <c:v>27.3</c:v>
                </c:pt>
                <c:pt idx="5">
                  <c:v>12.9</c:v>
                </c:pt>
                <c:pt idx="6">
                  <c:v>13.4</c:v>
                </c:pt>
                <c:pt idx="7">
                  <c:v>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5C4-452D-B217-6E727D2D02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Содержание жилья</c:v>
                </c:pt>
                <c:pt idx="1">
                  <c:v>Холодное водоснабжение</c:v>
                </c:pt>
                <c:pt idx="2">
                  <c:v>Водоотведение</c:v>
                </c:pt>
                <c:pt idx="3">
                  <c:v>Горячее водоснабжение</c:v>
                </c:pt>
                <c:pt idx="4">
                  <c:v>Отопление</c:v>
                </c:pt>
                <c:pt idx="5">
                  <c:v>Электроснабжение</c:v>
                </c:pt>
                <c:pt idx="6">
                  <c:v>Газоснабжение</c:v>
                </c:pt>
                <c:pt idx="7">
                  <c:v>Обращение с твердыми коммунальными отходами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28</c:v>
                </c:pt>
                <c:pt idx="1">
                  <c:v>4.5</c:v>
                </c:pt>
                <c:pt idx="2">
                  <c:v>3.2</c:v>
                </c:pt>
                <c:pt idx="3">
                  <c:v>7</c:v>
                </c:pt>
                <c:pt idx="4">
                  <c:v>25</c:v>
                </c:pt>
                <c:pt idx="5">
                  <c:v>16</c:v>
                </c:pt>
                <c:pt idx="6">
                  <c:v>14</c:v>
                </c:pt>
                <c:pt idx="7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D5C4-452D-B217-6E727D2D02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effectLst/>
        <a:scene3d>
          <a:camera prst="orthographicFront"/>
          <a:lightRig rig="threePt" dir="t"/>
        </a:scene3d>
        <a:sp3d/>
      </c:spPr>
    </c:plotArea>
    <c:plotVisOnly val="1"/>
    <c:dispBlanksAs val="zero"/>
    <c:showDLblsOverMax val="0"/>
  </c:chart>
  <c:spPr>
    <a:solidFill>
      <a:schemeClr val="bg1"/>
    </a:solidFill>
    <a:ln w="12700">
      <a:noFill/>
    </a:ln>
    <a:scene3d>
      <a:camera prst="orthographicFront"/>
      <a:lightRig rig="threePt" dir="t"/>
    </a:scene3d>
    <a:sp3d/>
  </c:spPr>
  <c:txPr>
    <a:bodyPr/>
    <a:lstStyle/>
    <a:p>
      <a:pPr>
        <a:defRPr sz="1050">
          <a:solidFill>
            <a:srgbClr val="0000FF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0"/>
      <c:rotY val="320"/>
      <c:depthPercent val="9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706898090272234"/>
          <c:y val="0.13857097870078666"/>
          <c:w val="0.66639453844220509"/>
          <c:h val="0.720402409158161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Стоимость ЖКУ на 1 кв. м в месяц</c:v>
                </c:pt>
              </c:strCache>
            </c:strRef>
          </c:tx>
          <c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explosion val="12"/>
          <c:dPt>
            <c:idx val="0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solidFill>
                  <a:srgbClr val="FF0000"/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6B-49AD-A98F-930588742185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solidFill>
                  <a:srgbClr val="009999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6B-49AD-A98F-930588742185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solidFill>
                  <a:srgbClr val="FFFF00"/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26B-49AD-A98F-930588742185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>
                <a:innerShdw blurRad="63500" dist="50800" dir="13500000">
                  <a:prstClr val="black">
                    <a:alpha val="45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26B-49AD-A98F-930588742185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26B-49AD-A98F-930588742185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26B-49AD-A98F-930588742185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326B-49AD-A98F-930588742185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Содержание жилья</c:v>
                </c:pt>
                <c:pt idx="1">
                  <c:v>Холодное водоснабжение</c:v>
                </c:pt>
                <c:pt idx="2">
                  <c:v>Водоотведение</c:v>
                </c:pt>
                <c:pt idx="3">
                  <c:v>Горячее водоснабжение</c:v>
                </c:pt>
                <c:pt idx="4">
                  <c:v>Отопление</c:v>
                </c:pt>
                <c:pt idx="5">
                  <c:v>Электроснабжение</c:v>
                </c:pt>
                <c:pt idx="6">
                  <c:v>Газоснабжение</c:v>
                </c:pt>
              </c:strCache>
            </c:strRef>
          </c:cat>
          <c:val>
            <c:numRef>
              <c:f>Лист1!$B$2:$B$8</c:f>
              <c:numCache>
                <c:formatCode>0.00</c:formatCode>
                <c:ptCount val="7"/>
                <c:pt idx="0">
                  <c:v>25.6</c:v>
                </c:pt>
                <c:pt idx="1">
                  <c:v>3.9</c:v>
                </c:pt>
                <c:pt idx="2">
                  <c:v>4.0999999999999996</c:v>
                </c:pt>
                <c:pt idx="3">
                  <c:v>11.1</c:v>
                </c:pt>
                <c:pt idx="4">
                  <c:v>25.8</c:v>
                </c:pt>
                <c:pt idx="5">
                  <c:v>12.4</c:v>
                </c:pt>
                <c:pt idx="6">
                  <c:v>17.100000000000001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26B-49AD-A98F-93058874218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Содержание жилья</c:v>
                </c:pt>
                <c:pt idx="1">
                  <c:v>Холодное водоснабжение</c:v>
                </c:pt>
                <c:pt idx="2">
                  <c:v>Водоотведение</c:v>
                </c:pt>
                <c:pt idx="3">
                  <c:v>Горячее водоснабжение</c:v>
                </c:pt>
                <c:pt idx="4">
                  <c:v>Отопление</c:v>
                </c:pt>
                <c:pt idx="5">
                  <c:v>Электроснабжение</c:v>
                </c:pt>
                <c:pt idx="6">
                  <c:v>Газоснабжение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28</c:v>
                </c:pt>
                <c:pt idx="1">
                  <c:v>4.5</c:v>
                </c:pt>
                <c:pt idx="2">
                  <c:v>3.2</c:v>
                </c:pt>
                <c:pt idx="3">
                  <c:v>7</c:v>
                </c:pt>
                <c:pt idx="4">
                  <c:v>25</c:v>
                </c:pt>
                <c:pt idx="5">
                  <c:v>16</c:v>
                </c:pt>
                <c:pt idx="6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326B-49AD-A98F-930588742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effectLst/>
        <a:scene3d>
          <a:camera prst="orthographicFront"/>
          <a:lightRig rig="threePt" dir="t"/>
        </a:scene3d>
        <a:sp3d/>
      </c:spPr>
    </c:plotArea>
    <c:plotVisOnly val="1"/>
    <c:dispBlanksAs val="zero"/>
    <c:showDLblsOverMax val="0"/>
  </c:chart>
  <c:spPr>
    <a:solidFill>
      <a:schemeClr val="bg1"/>
    </a:solidFill>
    <a:ln w="12700">
      <a:noFill/>
    </a:ln>
    <a:scene3d>
      <a:camera prst="orthographicFront"/>
      <a:lightRig rig="threePt" dir="t"/>
    </a:scene3d>
    <a:sp3d/>
  </c:spPr>
  <c:txPr>
    <a:bodyPr/>
    <a:lstStyle/>
    <a:p>
      <a:pPr>
        <a:defRPr sz="1050">
          <a:solidFill>
            <a:srgbClr val="0000FF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1.68608E-7</cdr:y>
    </cdr:from>
    <cdr:to>
      <cdr:x>0.99965</cdr:x>
      <cdr:y>0.13841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0" y="1"/>
          <a:ext cx="8865941" cy="8209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sz="1800" b="0" i="0" dirty="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0.74452</cdr:y>
    </cdr:from>
    <cdr:to>
      <cdr:x>0.30495</cdr:x>
      <cdr:y>0.80657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-6144496" y="4042910"/>
          <a:ext cx="1844186" cy="3369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Электроснабжение</a:t>
          </a:r>
        </a:p>
      </cdr:txBody>
    </cdr:sp>
  </cdr:relSizeAnchor>
  <cdr:relSizeAnchor xmlns:cdr="http://schemas.openxmlformats.org/drawingml/2006/chartDrawing">
    <cdr:from>
      <cdr:x>0</cdr:x>
      <cdr:y>0.29511</cdr:y>
    </cdr:from>
    <cdr:to>
      <cdr:x>0.25687</cdr:x>
      <cdr:y>0.35479</cdr:y>
    </cdr:to>
    <cdr:sp macro="" textlink="">
      <cdr:nvSpPr>
        <cdr:cNvPr id="19" name="Прямоугольник 18"/>
        <cdr:cNvSpPr/>
      </cdr:nvSpPr>
      <cdr:spPr>
        <a:xfrm xmlns:a="http://schemas.openxmlformats.org/drawingml/2006/main">
          <a:off x="-6144496" y="1571708"/>
          <a:ext cx="1553422" cy="31784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Газоснабжение</a:t>
          </a:r>
        </a:p>
      </cdr:txBody>
    </cdr:sp>
  </cdr:relSizeAnchor>
  <cdr:relSizeAnchor xmlns:cdr="http://schemas.openxmlformats.org/drawingml/2006/chartDrawing">
    <cdr:from>
      <cdr:x>0.38439</cdr:x>
      <cdr:y>0.04484</cdr:y>
    </cdr:from>
    <cdr:to>
      <cdr:x>0.68986</cdr:x>
      <cdr:y>0.1029</cdr:y>
    </cdr:to>
    <cdr:sp macro="" textlink="">
      <cdr:nvSpPr>
        <cdr:cNvPr id="21" name="Прямоугольник 20"/>
        <cdr:cNvSpPr/>
      </cdr:nvSpPr>
      <cdr:spPr>
        <a:xfrm xmlns:a="http://schemas.openxmlformats.org/drawingml/2006/main">
          <a:off x="2324617" y="243485"/>
          <a:ext cx="1847331" cy="31528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Содержание </a:t>
          </a:r>
          <a:r>
            <a:rPr lang="ru-RU" sz="1200" b="1" baseline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жилья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0.78784</cdr:x>
      <cdr:y>0.61633</cdr:y>
    </cdr:from>
    <cdr:to>
      <cdr:x>1</cdr:x>
      <cdr:y>0.72439</cdr:y>
    </cdr:to>
    <cdr:sp macro="" textlink="">
      <cdr:nvSpPr>
        <cdr:cNvPr id="22" name="Прямоугольник 21"/>
        <cdr:cNvSpPr/>
      </cdr:nvSpPr>
      <cdr:spPr>
        <a:xfrm xmlns:a="http://schemas.openxmlformats.org/drawingml/2006/main">
          <a:off x="4984852" y="3441236"/>
          <a:ext cx="1342403" cy="60333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Горячее водоснабжение</a:t>
          </a:r>
        </a:p>
      </cdr:txBody>
    </cdr:sp>
  </cdr:relSizeAnchor>
  <cdr:relSizeAnchor xmlns:cdr="http://schemas.openxmlformats.org/drawingml/2006/chartDrawing">
    <cdr:from>
      <cdr:x>0.79632</cdr:x>
      <cdr:y>0.41706</cdr:y>
    </cdr:from>
    <cdr:to>
      <cdr:x>1</cdr:x>
      <cdr:y>0.48055</cdr:y>
    </cdr:to>
    <cdr:sp macro="" textlink="">
      <cdr:nvSpPr>
        <cdr:cNvPr id="23" name="Прямоугольник 22"/>
        <cdr:cNvSpPr/>
      </cdr:nvSpPr>
      <cdr:spPr>
        <a:xfrm xmlns:a="http://schemas.openxmlformats.org/drawingml/2006/main">
          <a:off x="4863474" y="2286674"/>
          <a:ext cx="1243941" cy="34810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Водоотведение</a:t>
          </a:r>
        </a:p>
      </cdr:txBody>
    </cdr:sp>
  </cdr:relSizeAnchor>
  <cdr:relSizeAnchor xmlns:cdr="http://schemas.openxmlformats.org/drawingml/2006/chartDrawing">
    <cdr:from>
      <cdr:x>0.74889</cdr:x>
      <cdr:y>0.23326</cdr:y>
    </cdr:from>
    <cdr:to>
      <cdr:x>0.96766</cdr:x>
      <cdr:y>0.31595</cdr:y>
    </cdr:to>
    <cdr:sp macro="" textlink="">
      <cdr:nvSpPr>
        <cdr:cNvPr id="24" name="Прямоугольник 23"/>
        <cdr:cNvSpPr/>
      </cdr:nvSpPr>
      <cdr:spPr>
        <a:xfrm xmlns:a="http://schemas.openxmlformats.org/drawingml/2006/main">
          <a:off x="4573777" y="1278958"/>
          <a:ext cx="1336123" cy="45334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Холодное водоснабжение</a:t>
          </a:r>
        </a:p>
      </cdr:txBody>
    </cdr:sp>
  </cdr:relSizeAnchor>
  <cdr:relSizeAnchor xmlns:cdr="http://schemas.openxmlformats.org/drawingml/2006/chartDrawing">
    <cdr:from>
      <cdr:x>0.41072</cdr:x>
      <cdr:y>0.8717</cdr:y>
    </cdr:from>
    <cdr:to>
      <cdr:x>0.64134</cdr:x>
      <cdr:y>0.96038</cdr:y>
    </cdr:to>
    <cdr:sp macro="" textlink="">
      <cdr:nvSpPr>
        <cdr:cNvPr id="25" name="Прямоугольник 24"/>
        <cdr:cNvSpPr/>
      </cdr:nvSpPr>
      <cdr:spPr>
        <a:xfrm xmlns:a="http://schemas.openxmlformats.org/drawingml/2006/main">
          <a:off x="2598717" y="4867082"/>
          <a:ext cx="1459175" cy="49511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Отопление</a:t>
          </a:r>
        </a:p>
      </cdr:txBody>
    </cdr:sp>
  </cdr:relSizeAnchor>
  <cdr:relSizeAnchor xmlns:cdr="http://schemas.openxmlformats.org/drawingml/2006/chartDrawing">
    <cdr:from>
      <cdr:x>0</cdr:x>
      <cdr:y>0.13805</cdr:y>
    </cdr:from>
    <cdr:to>
      <cdr:x>0.35548</cdr:x>
      <cdr:y>0.21025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0" y="749646"/>
          <a:ext cx="2149759" cy="39204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Вывоз ТКО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1.68608E-7</cdr:y>
    </cdr:from>
    <cdr:to>
      <cdr:x>0.99965</cdr:x>
      <cdr:y>0.13841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0" y="1"/>
          <a:ext cx="8865941" cy="8209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sz="1800" b="0" i="0" dirty="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0.00187</cdr:x>
      <cdr:y>0.74961</cdr:y>
    </cdr:from>
    <cdr:to>
      <cdr:x>0.30682</cdr:x>
      <cdr:y>0.83207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11415" y="4087134"/>
          <a:ext cx="1862456" cy="44961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Электроснабжение</a:t>
          </a:r>
        </a:p>
      </cdr:txBody>
    </cdr:sp>
  </cdr:relSizeAnchor>
  <cdr:relSizeAnchor xmlns:cdr="http://schemas.openxmlformats.org/drawingml/2006/chartDrawing">
    <cdr:from>
      <cdr:x>0.00187</cdr:x>
      <cdr:y>0.28818</cdr:y>
    </cdr:from>
    <cdr:to>
      <cdr:x>0.25874</cdr:x>
      <cdr:y>0.34786</cdr:y>
    </cdr:to>
    <cdr:sp macro="" textlink="">
      <cdr:nvSpPr>
        <cdr:cNvPr id="19" name="Прямоугольник 18"/>
        <cdr:cNvSpPr/>
      </cdr:nvSpPr>
      <cdr:spPr>
        <a:xfrm xmlns:a="http://schemas.openxmlformats.org/drawingml/2006/main">
          <a:off x="11415" y="1571264"/>
          <a:ext cx="1568812" cy="32539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Газоснабжение</a:t>
          </a:r>
        </a:p>
      </cdr:txBody>
    </cdr:sp>
  </cdr:relSizeAnchor>
  <cdr:relSizeAnchor xmlns:cdr="http://schemas.openxmlformats.org/drawingml/2006/chartDrawing">
    <cdr:from>
      <cdr:x>0.34726</cdr:x>
      <cdr:y>0.03226</cdr:y>
    </cdr:from>
    <cdr:to>
      <cdr:x>0.65273</cdr:x>
      <cdr:y>0.09032</cdr:y>
    </cdr:to>
    <cdr:sp macro="" textlink="">
      <cdr:nvSpPr>
        <cdr:cNvPr id="21" name="Прямоугольник 20"/>
        <cdr:cNvSpPr/>
      </cdr:nvSpPr>
      <cdr:spPr>
        <a:xfrm xmlns:a="http://schemas.openxmlformats.org/drawingml/2006/main">
          <a:off x="2120891" y="175879"/>
          <a:ext cx="1865632" cy="31656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Содержание </a:t>
          </a:r>
          <a:r>
            <a:rPr lang="ru-RU" sz="1200" b="1" baseline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жилья (включая вывоз</a:t>
          </a:r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ТБО)</a:t>
          </a:r>
        </a:p>
      </cdr:txBody>
    </cdr:sp>
  </cdr:relSizeAnchor>
  <cdr:relSizeAnchor xmlns:cdr="http://schemas.openxmlformats.org/drawingml/2006/chartDrawing">
    <cdr:from>
      <cdr:x>0.78784</cdr:x>
      <cdr:y>0.61633</cdr:y>
    </cdr:from>
    <cdr:to>
      <cdr:x>1</cdr:x>
      <cdr:y>0.72439</cdr:y>
    </cdr:to>
    <cdr:sp macro="" textlink="">
      <cdr:nvSpPr>
        <cdr:cNvPr id="22" name="Прямоугольник 21"/>
        <cdr:cNvSpPr/>
      </cdr:nvSpPr>
      <cdr:spPr>
        <a:xfrm xmlns:a="http://schemas.openxmlformats.org/drawingml/2006/main">
          <a:off x="4984852" y="3441236"/>
          <a:ext cx="1342403" cy="60333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Горячее водоснабжение</a:t>
          </a:r>
        </a:p>
      </cdr:txBody>
    </cdr:sp>
  </cdr:relSizeAnchor>
  <cdr:relSizeAnchor xmlns:cdr="http://schemas.openxmlformats.org/drawingml/2006/chartDrawing">
    <cdr:from>
      <cdr:x>0.7927</cdr:x>
      <cdr:y>0.41706</cdr:y>
    </cdr:from>
    <cdr:to>
      <cdr:x>1</cdr:x>
      <cdr:y>0.48123</cdr:y>
    </cdr:to>
    <cdr:sp macro="" textlink="">
      <cdr:nvSpPr>
        <cdr:cNvPr id="23" name="Прямоугольник 22"/>
        <cdr:cNvSpPr/>
      </cdr:nvSpPr>
      <cdr:spPr>
        <a:xfrm xmlns:a="http://schemas.openxmlformats.org/drawingml/2006/main">
          <a:off x="4841324" y="2273961"/>
          <a:ext cx="1266091" cy="34989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Водоотведение</a:t>
          </a:r>
        </a:p>
      </cdr:txBody>
    </cdr:sp>
  </cdr:relSizeAnchor>
  <cdr:relSizeAnchor xmlns:cdr="http://schemas.openxmlformats.org/drawingml/2006/chartDrawing">
    <cdr:from>
      <cdr:x>0.73756</cdr:x>
      <cdr:y>0.23137</cdr:y>
    </cdr:from>
    <cdr:to>
      <cdr:x>0.95633</cdr:x>
      <cdr:y>0.31405</cdr:y>
    </cdr:to>
    <cdr:sp macro="" textlink="">
      <cdr:nvSpPr>
        <cdr:cNvPr id="24" name="Прямоугольник 23"/>
        <cdr:cNvSpPr/>
      </cdr:nvSpPr>
      <cdr:spPr>
        <a:xfrm xmlns:a="http://schemas.openxmlformats.org/drawingml/2006/main">
          <a:off x="4504599" y="1261534"/>
          <a:ext cx="1336119" cy="45080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Холодное водоснабжение</a:t>
          </a:r>
        </a:p>
      </cdr:txBody>
    </cdr:sp>
  </cdr:relSizeAnchor>
  <cdr:relSizeAnchor xmlns:cdr="http://schemas.openxmlformats.org/drawingml/2006/chartDrawing">
    <cdr:from>
      <cdr:x>0.41072</cdr:x>
      <cdr:y>0.8717</cdr:y>
    </cdr:from>
    <cdr:to>
      <cdr:x>0.64134</cdr:x>
      <cdr:y>0.96038</cdr:y>
    </cdr:to>
    <cdr:sp macro="" textlink="">
      <cdr:nvSpPr>
        <cdr:cNvPr id="25" name="Прямоугольник 24"/>
        <cdr:cNvSpPr/>
      </cdr:nvSpPr>
      <cdr:spPr>
        <a:xfrm xmlns:a="http://schemas.openxmlformats.org/drawingml/2006/main">
          <a:off x="2598717" y="4867082"/>
          <a:ext cx="1459175" cy="49511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Отопление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A5665F-7F09-4362-87B9-1F4FD1612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3B0767E-736B-4AE8-9D9D-409CF847B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DA58157-5B3F-40DF-9F83-2781D7447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8AF6E1-8A62-43EA-81F8-73F15F41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48C6F80-7F8E-4F66-86B8-779EC9A7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14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5AB5A1-A1B3-4FE2-8233-43755C528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2E865E9-B515-42F6-AA80-19ACF7461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D0E7212-31A7-470E-A0C6-90AE0D50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57CD7FF-E3AC-4D1D-9677-0D0D8D932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423029E-AC7A-4FB5-8F53-AF33D7B5E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67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C52BD40-66C8-4C95-B2CD-2E930A55C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1D290E9-50CF-4E62-BE56-53425B54C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5D6268-0097-4A4F-B40B-A8D5DFD4B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30B8D4-7604-4D66-892B-7D25603FC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EEC7D7D-B9B2-4E94-AEB6-48C89BBC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88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5B76FD-31D4-4AF8-B35A-AC1348395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358CAB-7833-44E6-86A3-FD3832AE3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FB373C5-93B0-4A6B-B272-3353DD688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05D6683-C589-41E5-9724-DD2BFE15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734081A-A4F0-4E32-9B9B-FC979CCF9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0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50E58F-57C6-4051-9559-264EA11FD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27502E7-BB04-45FB-8D85-D97E18C89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8BE57BB-7A44-4F34-8DC1-4C7630279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2A757D8-7A55-4B85-BA89-A68F36440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9588924-059F-434E-94E7-7C5E31B4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62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D87598-EEAC-4468-91C1-5DB796B1B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E4923A-AC2E-417F-82DD-2D1D9289A9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E65A888-6696-4666-A510-6B434F772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A4EC86B-A917-4D7A-9132-DB66677FF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1808FA7-B6C2-40C4-B3CF-79E54976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5CCCF60-3973-4F9A-99CB-478D48CA2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67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CB3487-B7E3-487B-B2B0-5F1B1BF3A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3C91795-3106-448A-BF12-763457120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B8AAA73-AA43-4C23-9F57-042D33349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AF83487-5766-422D-B323-F30652C46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649B024-0EEE-4162-9302-B6A24E1F18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7F0BCDE-926D-4B90-B0E7-2ED75103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971A298-A1F8-43EC-A867-D31589E8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AB7AF43-59B5-4A33-9316-2B3D16EE9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41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B8721B-B54F-4BC1-A8DF-17E48A9F0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B1FD418-502F-40C3-918C-B4EC3F7B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52B92BC-444E-4911-9068-0DD1F6ED1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6E3E2A8-DB10-4C3B-ACEC-9928B2EC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63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908B2CE-4923-40E9-A3F9-DC1F3054C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AD04426-D32D-43E4-8F42-ED5B9180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37870F9-03A6-4CA5-B69F-5DF6B636B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94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0D82B8-66A1-4AC4-BE78-59E53B52C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2968920-5134-45C7-ADF2-ADBFC3B87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69C2DD5-6F0D-4CFE-88C8-A55388647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6DC6019-ADEB-46CA-AF43-BFA9AAA5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4A8DC84-1A5B-4F40-8E74-A2EF1994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2DB5A67-1B75-43E9-8D34-736EA79A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18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B8541D-F4D4-4F7C-B8FD-A9F2B566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38BF57F-E56C-4527-935E-EE72E4B82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3C1D580-DD5A-4723-A80A-14203956B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1632A1-FFAB-4F5C-90F0-D626678B7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08B136-6682-41E2-B392-A3E345A43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9E5A822-6424-4862-9EE0-DCB6F280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56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0030DF-1224-4CDD-87D8-0D04F6786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720301D-E0E6-4AE9-8F38-6D645C58C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F1B678-5AD4-48C0-8A3B-2B8BD1FAB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3E75F-9478-4CAE-9C48-21650D5605D4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E6B5DD0-8B20-460F-A0AC-209ED17F9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B9B6D4D-6D80-4B72-A1D9-871E40FB2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4A84-9542-44CF-8DF3-07C66FA1A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0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5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6.jpeg"/><Relationship Id="rId5" Type="http://schemas.microsoft.com/office/2007/relationships/hdphoto" Target="../media/hdphoto2.wdp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C5EC110-9984-48E0-8EB5-EAB12E72D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1665"/>
            <a:ext cx="12192000" cy="447449"/>
          </a:xfrm>
          <a:solidFill>
            <a:srgbClr val="94BCE0"/>
          </a:solidFill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День работников бытового обслуживания населения и жилищно-коммунального хозяйства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173414"/>
              </p:ext>
            </p:extLst>
          </p:nvPr>
        </p:nvGraphicFramePr>
        <p:xfrm>
          <a:off x="159486" y="1041988"/>
          <a:ext cx="11897837" cy="5311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96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96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996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96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9969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9969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391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91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17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91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9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31,3%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Коммунальные услуги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17,7%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Телекоммуника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ционные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услуги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10,2%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Транспортные услуги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10,0%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Бытовые услуги</a:t>
                      </a:r>
                    </a:p>
                    <a:p>
                      <a:pPr marL="0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6,6%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Жилищные услуги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5,6%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Услуги системы 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18,6%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Другие виды услуг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9171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9171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23,7%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Техническое обслуживание и ремонт транспортных средств, машин и оборудования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19,5%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Парикмахерские услуги</a:t>
                      </a:r>
                    </a:p>
                    <a:p>
                      <a:pPr marL="0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18,2%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Ремонт и строительство жилья и других</a:t>
                      </a:r>
                      <a:r>
                        <a:rPr lang="ru-RU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построек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12,2%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Ритуальные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услуги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4,5%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Изготовление и ремонт мебели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21,9%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Другие виды бытовых услуг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48794D4-CA7E-4818-ACDD-6F664AD3EB5B}"/>
              </a:ext>
            </a:extLst>
          </p:cNvPr>
          <p:cNvSpPr/>
          <p:nvPr/>
        </p:nvSpPr>
        <p:spPr>
          <a:xfrm>
            <a:off x="202009" y="4667700"/>
            <a:ext cx="4497582" cy="595425"/>
          </a:xfrm>
          <a:prstGeom prst="rect">
            <a:avLst/>
          </a:prstGeom>
          <a:solidFill>
            <a:srgbClr val="94B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70000"/>
              </a:lnSpc>
            </a:pPr>
            <a:r>
              <a:rPr lang="ru-RU" sz="2100" b="1" dirty="0">
                <a:solidFill>
                  <a:schemeClr val="bg1"/>
                </a:solidFill>
                <a:latin typeface="Montserrat" pitchFamily="2" charset="0"/>
              </a:rPr>
              <a:t>Структура </a:t>
            </a:r>
            <a:r>
              <a:rPr lang="ru-RU" sz="2100" b="1" dirty="0" err="1">
                <a:solidFill>
                  <a:schemeClr val="bg1"/>
                </a:solidFill>
                <a:latin typeface="Montserrat" pitchFamily="2" charset="0"/>
              </a:rPr>
              <a:t>объема</a:t>
            </a:r>
            <a:r>
              <a:rPr lang="ru-RU" sz="2100" b="1" dirty="0">
                <a:solidFill>
                  <a:schemeClr val="bg1"/>
                </a:solidFill>
                <a:latin typeface="Montserrat" pitchFamily="2" charset="0"/>
              </a:rPr>
              <a:t> бытовых услуг</a:t>
            </a:r>
          </a:p>
          <a:p>
            <a:pPr>
              <a:lnSpc>
                <a:spcPct val="70000"/>
              </a:lnSpc>
            </a:pPr>
            <a:r>
              <a:rPr lang="ru-RU" sz="1400" dirty="0">
                <a:solidFill>
                  <a:schemeClr val="bg1"/>
                </a:solidFill>
              </a:rPr>
              <a:t>(в процентах к итогу)</a:t>
            </a:r>
          </a:p>
        </p:txBody>
      </p:sp>
      <p:sp>
        <p:nvSpPr>
          <p:cNvPr id="16" name="Подзаголовок 2">
            <a:extLst>
              <a:ext uri="{FF2B5EF4-FFF2-40B4-BE49-F238E27FC236}">
                <a16:creationId xmlns:a16="http://schemas.microsoft.com/office/drawing/2014/main" xmlns="" id="{8C5EC110-9984-48E0-8EB5-EAB12E72D35B}"/>
              </a:ext>
            </a:extLst>
          </p:cNvPr>
          <p:cNvSpPr txBox="1">
            <a:spLocks/>
          </p:cNvSpPr>
          <p:nvPr/>
        </p:nvSpPr>
        <p:spPr>
          <a:xfrm>
            <a:off x="202010" y="2987759"/>
            <a:ext cx="4497581" cy="612000"/>
          </a:xfrm>
          <a:prstGeom prst="rect">
            <a:avLst/>
          </a:prstGeom>
          <a:solidFill>
            <a:srgbClr val="94BCE0"/>
          </a:solidFill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4400" b="1" dirty="0">
                <a:solidFill>
                  <a:schemeClr val="bg1"/>
                </a:solidFill>
                <a:latin typeface="Montserrat" pitchFamily="2" charset="0"/>
              </a:rPr>
              <a:t>Структура </a:t>
            </a:r>
            <a:r>
              <a:rPr lang="ru-RU" sz="4400" b="1" dirty="0" err="1">
                <a:solidFill>
                  <a:schemeClr val="bg1"/>
                </a:solidFill>
                <a:latin typeface="Montserrat" pitchFamily="2" charset="0"/>
              </a:rPr>
              <a:t>объема</a:t>
            </a:r>
            <a:r>
              <a:rPr lang="ru-RU" sz="4400" b="1" dirty="0">
                <a:solidFill>
                  <a:schemeClr val="bg1"/>
                </a:solidFill>
                <a:latin typeface="Montserrat" pitchFamily="2" charset="0"/>
              </a:rPr>
              <a:t> платных услуг</a:t>
            </a:r>
          </a:p>
          <a:p>
            <a:pPr algn="l">
              <a:spcBef>
                <a:spcPts val="0"/>
              </a:spcBef>
            </a:pPr>
            <a:r>
              <a:rPr lang="ru-RU" sz="2900" dirty="0">
                <a:solidFill>
                  <a:schemeClr val="bg1"/>
                </a:solidFill>
              </a:rPr>
              <a:t> (в процентах к итогу)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F960921-3CCF-462A-9F42-8F2E021F7B86}"/>
              </a:ext>
            </a:extLst>
          </p:cNvPr>
          <p:cNvSpPr txBox="1"/>
          <p:nvPr/>
        </p:nvSpPr>
        <p:spPr>
          <a:xfrm>
            <a:off x="10122195" y="0"/>
            <a:ext cx="1964019" cy="461665"/>
          </a:xfrm>
          <a:prstGeom prst="rect">
            <a:avLst/>
          </a:prstGeom>
          <a:solidFill>
            <a:srgbClr val="00619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ontserrat" pitchFamily="2" charset="0"/>
              </a:rPr>
              <a:t> 15 марта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920228" y="6432698"/>
            <a:ext cx="3505200" cy="425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619E"/>
                </a:solidFill>
                <a:latin typeface="Montserrat" pitchFamily="2" charset="0"/>
              </a:rPr>
              <a:t>АЛТАЙКРАЙСТАТ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97712" y="871871"/>
            <a:ext cx="11894288" cy="22372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609600" y="999472"/>
          <a:ext cx="11270511" cy="1988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F960921-3CCF-462A-9F42-8F2E021F7B86}"/>
              </a:ext>
            </a:extLst>
          </p:cNvPr>
          <p:cNvSpPr txBox="1"/>
          <p:nvPr/>
        </p:nvSpPr>
        <p:spPr>
          <a:xfrm>
            <a:off x="202007" y="916764"/>
            <a:ext cx="7506598" cy="612000"/>
          </a:xfrm>
          <a:prstGeom prst="rect">
            <a:avLst/>
          </a:prstGeom>
          <a:solidFill>
            <a:srgbClr val="00619E"/>
          </a:solidFill>
        </p:spPr>
        <p:txBody>
          <a:bodyPr wrap="square" rtlCol="0" anchor="ctr">
            <a:spAutoFit/>
          </a:bodyPr>
          <a:lstStyle/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ru-RU" sz="2400" b="1" dirty="0">
                <a:solidFill>
                  <a:schemeClr val="bg1"/>
                </a:solidFill>
                <a:latin typeface="Montserrat" pitchFamily="2" charset="0"/>
              </a:rPr>
              <a:t>Объем платных услуг населению Алтайского края</a:t>
            </a:r>
          </a:p>
          <a:p>
            <a:pPr>
              <a:lnSpc>
                <a:spcPct val="70000"/>
              </a:lnSpc>
              <a:spcAft>
                <a:spcPts val="1200"/>
              </a:spcAft>
            </a:pPr>
            <a:r>
              <a:rPr lang="ru-RU" sz="1600" dirty="0">
                <a:solidFill>
                  <a:schemeClr val="bg1"/>
                </a:solidFill>
              </a:rPr>
              <a:t>(млрд.  рублей)</a:t>
            </a:r>
          </a:p>
        </p:txBody>
      </p:sp>
    </p:spTree>
    <p:extLst>
      <p:ext uri="{BB962C8B-B14F-4D97-AF65-F5344CB8AC3E}">
        <p14:creationId xmlns:p14="http://schemas.microsoft.com/office/powerpoint/2010/main" val="186525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Диаграмма 37">
            <a:extLst>
              <a:ext uri="{FF2B5EF4-FFF2-40B4-BE49-F238E27FC236}">
                <a16:creationId xmlns:a16="http://schemas.microsoft.com/office/drawing/2014/main" xmlns="" id="{EF6A00CD-7B49-4BF5-96CA-0FE5494F1A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146380"/>
              </p:ext>
            </p:extLst>
          </p:nvPr>
        </p:nvGraphicFramePr>
        <p:xfrm>
          <a:off x="6144496" y="1407546"/>
          <a:ext cx="6047504" cy="5325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" name="Подзаголовок 2">
            <a:extLst>
              <a:ext uri="{FF2B5EF4-FFF2-40B4-BE49-F238E27FC236}">
                <a16:creationId xmlns:a16="http://schemas.microsoft.com/office/drawing/2014/main" xmlns="" id="{501B36BF-427B-4F34-A656-E861F2912707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67654"/>
          </a:xfrm>
          <a:prstGeom prst="rect">
            <a:avLst/>
          </a:prstGeom>
          <a:solidFill>
            <a:srgbClr val="94BCE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День работников бытового обслуживания населения и жилищно-коммунального хозяйства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0D7F5F70-36AB-44E7-BBCC-48FB1A83D9DD}"/>
              </a:ext>
            </a:extLst>
          </p:cNvPr>
          <p:cNvSpPr txBox="1"/>
          <p:nvPr/>
        </p:nvSpPr>
        <p:spPr>
          <a:xfrm>
            <a:off x="0" y="467654"/>
            <a:ext cx="12192000" cy="461665"/>
          </a:xfrm>
          <a:prstGeom prst="rect">
            <a:avLst/>
          </a:prstGeom>
          <a:solidFill>
            <a:srgbClr val="00619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Montserrat" pitchFamily="2" charset="0"/>
              </a:rPr>
              <a:t> Структура оплаты жилищно-коммунальных услуг населением Алтайского края</a:t>
            </a:r>
            <a:r>
              <a:rPr lang="en-US" sz="2400" b="1" dirty="0">
                <a:solidFill>
                  <a:schemeClr val="bg1"/>
                </a:solidFill>
                <a:latin typeface="Montserrat" pitchFamily="2" charset="0"/>
              </a:rPr>
              <a:t>,</a:t>
            </a:r>
            <a:r>
              <a:rPr lang="ru-RU" sz="2400" b="1" dirty="0">
                <a:solidFill>
                  <a:schemeClr val="bg1"/>
                </a:solidFill>
                <a:latin typeface="Montserrat" pitchFamily="2" charset="0"/>
              </a:rPr>
              <a:t> в %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0D7DEDCB-31BE-43D7-8564-184249700FF0}"/>
              </a:ext>
            </a:extLst>
          </p:cNvPr>
          <p:cNvSpPr txBox="1"/>
          <p:nvPr/>
        </p:nvSpPr>
        <p:spPr>
          <a:xfrm>
            <a:off x="8452305" y="960097"/>
            <a:ext cx="1106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619E"/>
                </a:solidFill>
                <a:latin typeface="Montserrat" pitchFamily="2" charset="0"/>
              </a:rPr>
              <a:t> </a:t>
            </a:r>
            <a:r>
              <a:rPr lang="ru-RU" b="1" dirty="0">
                <a:latin typeface="Montserrat" pitchFamily="2" charset="0"/>
              </a:rPr>
              <a:t>20</a:t>
            </a:r>
            <a:r>
              <a:rPr lang="en-US" b="1" dirty="0">
                <a:latin typeface="Montserrat" pitchFamily="2" charset="0"/>
              </a:rPr>
              <a:t>19</a:t>
            </a:r>
            <a:r>
              <a:rPr lang="ru-RU" b="1" dirty="0">
                <a:latin typeface="Montserrat" pitchFamily="2" charset="0"/>
              </a:rPr>
              <a:t> год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1755676-2F0C-4226-B91C-6A01AD3E5947}"/>
              </a:ext>
            </a:extLst>
          </p:cNvPr>
          <p:cNvSpPr txBox="1"/>
          <p:nvPr/>
        </p:nvSpPr>
        <p:spPr>
          <a:xfrm>
            <a:off x="9558890" y="6390346"/>
            <a:ext cx="263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  <a:latin typeface="Montserrat" pitchFamily="2" charset="0"/>
              </a:rPr>
              <a:t> </a:t>
            </a:r>
            <a:endParaRPr lang="ru-RU" sz="2400" b="1" dirty="0">
              <a:solidFill>
                <a:srgbClr val="94BCE0"/>
              </a:solidFill>
              <a:latin typeface="Montserrat" pitchFamily="2" charset="0"/>
            </a:endParaRPr>
          </a:p>
        </p:txBody>
      </p:sp>
      <p:graphicFrame>
        <p:nvGraphicFramePr>
          <p:cNvPr id="27" name="Диаграмма 26">
            <a:extLst>
              <a:ext uri="{FF2B5EF4-FFF2-40B4-BE49-F238E27FC236}">
                <a16:creationId xmlns:a16="http://schemas.microsoft.com/office/drawing/2014/main" xmlns="" id="{BDBA5080-2793-4130-8783-D827B7226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4391439"/>
              </p:ext>
            </p:extLst>
          </p:nvPr>
        </p:nvGraphicFramePr>
        <p:xfrm>
          <a:off x="-11415" y="1385433"/>
          <a:ext cx="6107415" cy="5452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74BCE71-48A3-4954-8998-820642AA1F67}"/>
              </a:ext>
            </a:extLst>
          </p:cNvPr>
          <p:cNvSpPr txBox="1"/>
          <p:nvPr/>
        </p:nvSpPr>
        <p:spPr>
          <a:xfrm>
            <a:off x="2356305" y="923768"/>
            <a:ext cx="1106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619E"/>
                </a:solidFill>
                <a:latin typeface="Montserrat" pitchFamily="2" charset="0"/>
              </a:rPr>
              <a:t> </a:t>
            </a:r>
            <a:r>
              <a:rPr lang="ru-RU" b="1" dirty="0">
                <a:latin typeface="Montserrat" pitchFamily="2" charset="0"/>
              </a:rPr>
              <a:t>201</a:t>
            </a:r>
            <a:r>
              <a:rPr lang="en-US" b="1" dirty="0">
                <a:latin typeface="Montserrat" pitchFamily="2" charset="0"/>
              </a:rPr>
              <a:t>5</a:t>
            </a:r>
            <a:r>
              <a:rPr lang="ru-RU" b="1" dirty="0">
                <a:latin typeface="Montserrat" pitchFamily="2" charset="0"/>
              </a:rPr>
              <a:t> год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920228" y="6432698"/>
            <a:ext cx="3505200" cy="425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619E"/>
                </a:solidFill>
                <a:latin typeface="Montserrat" pitchFamily="2" charset="0"/>
              </a:rPr>
              <a:t>АЛТАЙКРАЙСТАТ</a:t>
            </a:r>
          </a:p>
        </p:txBody>
      </p:sp>
    </p:spTree>
    <p:extLst>
      <p:ext uri="{BB962C8B-B14F-4D97-AF65-F5344CB8AC3E}">
        <p14:creationId xmlns:p14="http://schemas.microsoft.com/office/powerpoint/2010/main" val="129979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4848" y="1879542"/>
            <a:ext cx="1174336" cy="119458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68146" y="1772903"/>
            <a:ext cx="1158071" cy="105117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biLevel thresh="7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76990" y="1581545"/>
            <a:ext cx="1293195" cy="131549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55496" y="4404357"/>
            <a:ext cx="1396451" cy="121162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940803" y="5892034"/>
            <a:ext cx="1363916" cy="25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7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Отоплением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010505" y="3098105"/>
            <a:ext cx="2208597" cy="410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7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Горячим водоснабжением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317492" y="3113113"/>
            <a:ext cx="1733978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70000"/>
              </a:lnSpc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Водоотведением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(канализацией)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8414" y="3173510"/>
            <a:ext cx="1638874" cy="25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7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Водопроводом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55DE513E-2FB8-4699-88E1-4E2430D8D090}"/>
              </a:ext>
            </a:extLst>
          </p:cNvPr>
          <p:cNvSpPr/>
          <p:nvPr/>
        </p:nvSpPr>
        <p:spPr>
          <a:xfrm>
            <a:off x="9617632" y="3136945"/>
            <a:ext cx="1638873" cy="410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7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Ваннами (душем)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A365ABA5-7D3C-4037-A1C6-4121B1F3AC6D}"/>
              </a:ext>
            </a:extLst>
          </p:cNvPr>
          <p:cNvSpPr/>
          <p:nvPr/>
        </p:nvSpPr>
        <p:spPr>
          <a:xfrm>
            <a:off x="8183653" y="5820268"/>
            <a:ext cx="2208597" cy="410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7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Напольными электроплитами</a:t>
            </a:r>
          </a:p>
        </p:txBody>
      </p:sp>
      <p:sp>
        <p:nvSpPr>
          <p:cNvPr id="34" name="Подзаголовок 2">
            <a:extLst>
              <a:ext uri="{FF2B5EF4-FFF2-40B4-BE49-F238E27FC236}">
                <a16:creationId xmlns:a16="http://schemas.microsoft.com/office/drawing/2014/main" xmlns="" id="{501B36BF-427B-4F34-A656-E861F2912707}"/>
              </a:ext>
            </a:extLst>
          </p:cNvPr>
          <p:cNvSpPr txBox="1">
            <a:spLocks/>
          </p:cNvSpPr>
          <p:nvPr/>
        </p:nvSpPr>
        <p:spPr>
          <a:xfrm>
            <a:off x="0" y="-38697"/>
            <a:ext cx="12192000" cy="506352"/>
          </a:xfrm>
          <a:prstGeom prst="rect">
            <a:avLst/>
          </a:prstGeom>
          <a:solidFill>
            <a:srgbClr val="94BCE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День работников бытового обслуживания населения и жилищно-коммунального хозяйства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2EB33EB5-F50B-48FE-AA15-7D72BE8C6E5D}"/>
              </a:ext>
            </a:extLst>
          </p:cNvPr>
          <p:cNvSpPr/>
          <p:nvPr/>
        </p:nvSpPr>
        <p:spPr>
          <a:xfrm>
            <a:off x="4965398" y="5904935"/>
            <a:ext cx="1638874" cy="410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7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Газом (сетевым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сжиженным)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4DC0C077-4992-436A-9EA6-4599E9703CFC}"/>
              </a:ext>
            </a:extLst>
          </p:cNvPr>
          <p:cNvSpPr txBox="1"/>
          <p:nvPr/>
        </p:nvSpPr>
        <p:spPr>
          <a:xfrm>
            <a:off x="1" y="460045"/>
            <a:ext cx="12191998" cy="492443"/>
          </a:xfrm>
          <a:prstGeom prst="rect">
            <a:avLst/>
          </a:prstGeom>
          <a:solidFill>
            <a:srgbClr val="00619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solidFill>
                  <a:schemeClr val="bg1"/>
                </a:solidFill>
                <a:latin typeface="Montserrat" pitchFamily="2" charset="0"/>
              </a:rPr>
              <a:t> Благоустройство жилищного фонда Алтайского края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571C08D-E8DE-44A6-8DAF-64207F124415}"/>
              </a:ext>
            </a:extLst>
          </p:cNvPr>
          <p:cNvSpPr/>
          <p:nvPr/>
        </p:nvSpPr>
        <p:spPr>
          <a:xfrm>
            <a:off x="754039" y="1098498"/>
            <a:ext cx="1174336" cy="581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2015 – 79,2%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2019 – 82,0%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1755676-2F0C-4226-B91C-6A01AD3E5947}"/>
              </a:ext>
            </a:extLst>
          </p:cNvPr>
          <p:cNvSpPr txBox="1"/>
          <p:nvPr/>
        </p:nvSpPr>
        <p:spPr>
          <a:xfrm>
            <a:off x="9917722" y="6390346"/>
            <a:ext cx="2274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  <a:latin typeface="Montserrat" pitchFamily="2" charset="0"/>
              </a:rPr>
              <a:t> </a:t>
            </a:r>
            <a:endParaRPr lang="ru-RU" b="1" dirty="0">
              <a:solidFill>
                <a:srgbClr val="94BCE0"/>
              </a:solidFill>
              <a:latin typeface="Montserrat" pitchFamily="2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8CE91F36-E0D7-43E1-9FAE-442BC78AAC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48"/>
          <a:stretch/>
        </p:blipFill>
        <p:spPr bwMode="auto">
          <a:xfrm>
            <a:off x="9659268" y="1242018"/>
            <a:ext cx="1847884" cy="165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xmlns="" id="{251083CC-8BB4-4854-9EA1-5D46657989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93"/>
          <a:stretch/>
        </p:blipFill>
        <p:spPr bwMode="auto">
          <a:xfrm>
            <a:off x="4680537" y="4021968"/>
            <a:ext cx="2208597" cy="175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85CF0D78-55C2-498C-A5E2-BD125B417F7C}"/>
              </a:ext>
            </a:extLst>
          </p:cNvPr>
          <p:cNvSpPr/>
          <p:nvPr/>
        </p:nvSpPr>
        <p:spPr>
          <a:xfrm>
            <a:off x="3841562" y="1082535"/>
            <a:ext cx="1174336" cy="581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2015 – 51,8%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2019 – 54,3% 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C4882EF7-33C1-45E0-B130-41995147EDE8}"/>
              </a:ext>
            </a:extLst>
          </p:cNvPr>
          <p:cNvSpPr/>
          <p:nvPr/>
        </p:nvSpPr>
        <p:spPr>
          <a:xfrm>
            <a:off x="6632785" y="1041100"/>
            <a:ext cx="1174336" cy="581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2015 – 67,2%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2019 – 69,5% 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CC990729-B2AA-4DFD-8A17-279BFDC1F39F}"/>
              </a:ext>
            </a:extLst>
          </p:cNvPr>
          <p:cNvSpPr/>
          <p:nvPr/>
        </p:nvSpPr>
        <p:spPr>
          <a:xfrm>
            <a:off x="9424008" y="1112454"/>
            <a:ext cx="1174336" cy="581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2015 – 51,4%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2019 – 54,3% 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0927A1A6-C335-4B3E-BC8B-E981B5EA2300}"/>
              </a:ext>
            </a:extLst>
          </p:cNvPr>
          <p:cNvSpPr/>
          <p:nvPr/>
        </p:nvSpPr>
        <p:spPr>
          <a:xfrm>
            <a:off x="2066553" y="3730986"/>
            <a:ext cx="1174336" cy="581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2015 – 88,0%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2019 – 91,1% 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55FD9963-1905-44DE-AC4C-EE4F7EB70905}"/>
              </a:ext>
            </a:extLst>
          </p:cNvPr>
          <p:cNvSpPr/>
          <p:nvPr/>
        </p:nvSpPr>
        <p:spPr>
          <a:xfrm>
            <a:off x="5219102" y="3715978"/>
            <a:ext cx="1174336" cy="581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2015 – 59,7%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2019 – 58,4% 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029B9191-FF49-4D2E-87B2-4AC4D2BD97D2}"/>
              </a:ext>
            </a:extLst>
          </p:cNvPr>
          <p:cNvSpPr/>
          <p:nvPr/>
        </p:nvSpPr>
        <p:spPr>
          <a:xfrm>
            <a:off x="8614031" y="3589618"/>
            <a:ext cx="1174336" cy="581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2015 – 31,7%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2019 – 34,2%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5D78C9E-2E4B-450B-B902-94B604697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724" y="4133069"/>
            <a:ext cx="1879546" cy="16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9920228" y="6432698"/>
            <a:ext cx="3505200" cy="425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619E"/>
                </a:solidFill>
                <a:latin typeface="Montserrat" pitchFamily="2" charset="0"/>
              </a:rPr>
              <a:t>АЛТАЙКРАЙСТАТ</a:t>
            </a:r>
          </a:p>
        </p:txBody>
      </p:sp>
    </p:spTree>
    <p:extLst>
      <p:ext uri="{BB962C8B-B14F-4D97-AF65-F5344CB8AC3E}">
        <p14:creationId xmlns:p14="http://schemas.microsoft.com/office/powerpoint/2010/main" val="19540068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270</Words>
  <Application>Microsoft Office PowerPoint</Application>
  <PresentationFormat>Произвольный</PresentationFormat>
  <Paragraphs>90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Максимова Светлана Григорьевна</dc:creator>
  <cp:lastModifiedBy>Вдовина Наталья Петровна</cp:lastModifiedBy>
  <cp:revision>51</cp:revision>
  <cp:lastPrinted>2021-03-10T09:06:55Z</cp:lastPrinted>
  <dcterms:created xsi:type="dcterms:W3CDTF">2021-03-09T09:38:55Z</dcterms:created>
  <dcterms:modified xsi:type="dcterms:W3CDTF">2021-03-11T03:16:12Z</dcterms:modified>
</cp:coreProperties>
</file>